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3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2134B-5040-49DC-A12A-279EDDA8AF77}" type="datetimeFigureOut">
              <a:rPr lang="en-SG" smtClean="0"/>
              <a:t>3/10/2012</a:t>
            </a:fld>
            <a:endParaRPr lang="en-SG"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27BFCA-6B6F-40FC-9BF8-991EADB33A18}" type="slidenum">
              <a:rPr lang="en-SG" smtClean="0"/>
              <a:t>‹#›</a:t>
            </a:fld>
            <a:endParaRPr lang="en-SG" dirty="0"/>
          </a:p>
        </p:txBody>
      </p:sp>
    </p:spTree>
    <p:extLst>
      <p:ext uri="{BB962C8B-B14F-4D97-AF65-F5344CB8AC3E}">
        <p14:creationId xmlns:p14="http://schemas.microsoft.com/office/powerpoint/2010/main" val="85104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Footer Placeholder 4"/>
          <p:cNvSpPr>
            <a:spLocks noGrp="1"/>
          </p:cNvSpPr>
          <p:nvPr>
            <p:ph type="ftr" sz="quarter" idx="11"/>
          </p:nvPr>
        </p:nvSpPr>
        <p:spPr/>
        <p:txBody>
          <a:bodyPr/>
          <a:lstStyle/>
          <a:p>
            <a:endParaRPr lang="en-SG" dirty="0"/>
          </a:p>
        </p:txBody>
      </p:sp>
      <p:sp>
        <p:nvSpPr>
          <p:cNvPr id="6" name="Slide Number Placeholder 5"/>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SG" dirty="0" smtClean="0"/>
              <a:t>21/9/2012</a:t>
            </a:r>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SG" dirty="0" smtClean="0"/>
              <a:t>21/9/2012</a:t>
            </a:r>
            <a:endParaRPr lang="en-SG" dirty="0"/>
          </a:p>
        </p:txBody>
      </p:sp>
      <p:sp>
        <p:nvSpPr>
          <p:cNvPr id="8" name="Footer Placeholder 7"/>
          <p:cNvSpPr>
            <a:spLocks noGrp="1"/>
          </p:cNvSpPr>
          <p:nvPr>
            <p:ph type="ftr" sz="quarter" idx="11"/>
          </p:nvPr>
        </p:nvSpPr>
        <p:spPr/>
        <p:txBody>
          <a:bodyPr/>
          <a:lstStyle/>
          <a:p>
            <a:endParaRPr lang="en-SG" dirty="0"/>
          </a:p>
        </p:txBody>
      </p:sp>
      <p:sp>
        <p:nvSpPr>
          <p:cNvPr id="9" name="Slide Number Placeholder 8"/>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SG" dirty="0" smtClean="0"/>
              <a:t>21/9/2012</a:t>
            </a:r>
            <a:endParaRPr lang="en-SG" dirty="0"/>
          </a:p>
        </p:txBody>
      </p:sp>
      <p:sp>
        <p:nvSpPr>
          <p:cNvPr id="4" name="Footer Placeholder 3"/>
          <p:cNvSpPr>
            <a:spLocks noGrp="1"/>
          </p:cNvSpPr>
          <p:nvPr>
            <p:ph type="ftr" sz="quarter" idx="11"/>
          </p:nvPr>
        </p:nvSpPr>
        <p:spPr/>
        <p:txBody>
          <a:bodyPr/>
          <a:lstStyle/>
          <a:p>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SG" dirty="0" smtClean="0"/>
              <a:t>21/9/2012</a:t>
            </a:r>
            <a:endParaRPr lang="en-SG" dirty="0"/>
          </a:p>
        </p:txBody>
      </p:sp>
      <p:sp>
        <p:nvSpPr>
          <p:cNvPr id="3" name="Footer Placeholder 2"/>
          <p:cNvSpPr>
            <a:spLocks noGrp="1"/>
          </p:cNvSpPr>
          <p:nvPr>
            <p:ph type="ftr" sz="quarter" idx="11"/>
          </p:nvPr>
        </p:nvSpPr>
        <p:spPr/>
        <p:txBody>
          <a:bodyPr/>
          <a:lstStyle/>
          <a:p>
            <a:endParaRPr lang="en-SG" dirty="0"/>
          </a:p>
        </p:txBody>
      </p:sp>
      <p:sp>
        <p:nvSpPr>
          <p:cNvPr id="4" name="Slide Number Placeholder 3"/>
          <p:cNvSpPr>
            <a:spLocks noGrp="1"/>
          </p:cNvSpPr>
          <p:nvPr>
            <p:ph type="sldNum" sz="quarter" idx="12"/>
          </p:nvPr>
        </p:nvSpPr>
        <p:spPr/>
        <p:txBody>
          <a:bodyPr/>
          <a:lstStyle/>
          <a:p>
            <a:fld id="{EDCF11E8-DBB7-4618-869B-9D60070AD9E2}" type="slidenum">
              <a:rPr lang="en-SG" smtClean="0"/>
              <a:t>‹#›</a:t>
            </a:fld>
            <a:endParaRPr lang="en-SG"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SG" dirty="0" smtClean="0"/>
              <a:t>21/9/2012</a:t>
            </a:r>
            <a:endParaRPr lang="en-SG" dirty="0"/>
          </a:p>
        </p:txBody>
      </p:sp>
      <p:sp>
        <p:nvSpPr>
          <p:cNvPr id="6" name="Footer Placeholder 5"/>
          <p:cNvSpPr>
            <a:spLocks noGrp="1"/>
          </p:cNvSpPr>
          <p:nvPr>
            <p:ph type="ftr" sz="quarter" idx="11"/>
          </p:nvPr>
        </p:nvSpPr>
        <p:spPr/>
        <p:txBody>
          <a:bodyPr/>
          <a:lstStyle/>
          <a:p>
            <a:endParaRPr lang="en-SG" dirty="0"/>
          </a:p>
        </p:txBody>
      </p:sp>
      <p:sp>
        <p:nvSpPr>
          <p:cNvPr id="7" name="Slide Number Placeholder 6"/>
          <p:cNvSpPr>
            <a:spLocks noGrp="1"/>
          </p:cNvSpPr>
          <p:nvPr>
            <p:ph type="sldNum" sz="quarter" idx="12"/>
          </p:nvPr>
        </p:nvSpPr>
        <p:spPr/>
        <p:txBody>
          <a:bodyPr/>
          <a:lstStyle/>
          <a:p>
            <a:fld id="{EDCF11E8-DBB7-4618-869B-9D60070AD9E2}" type="slidenum">
              <a:rPr lang="en-SG" smtClean="0"/>
              <a:t>‹#›</a:t>
            </a:fld>
            <a:endParaRPr lang="en-SG"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r>
              <a:rPr lang="en-SG" dirty="0" smtClean="0"/>
              <a:t>21/9/2012</a:t>
            </a:r>
            <a:endParaRPr lang="en-SG" dirty="0"/>
          </a:p>
        </p:txBody>
      </p:sp>
      <p:sp>
        <p:nvSpPr>
          <p:cNvPr id="9" name="Slide Number Placeholder 8"/>
          <p:cNvSpPr>
            <a:spLocks noGrp="1"/>
          </p:cNvSpPr>
          <p:nvPr>
            <p:ph type="sldNum" sz="quarter" idx="11"/>
          </p:nvPr>
        </p:nvSpPr>
        <p:spPr/>
        <p:txBody>
          <a:bodyPr/>
          <a:lstStyle/>
          <a:p>
            <a:fld id="{EDCF11E8-DBB7-4618-869B-9D60070AD9E2}" type="slidenum">
              <a:rPr lang="en-SG" smtClean="0"/>
              <a:t>‹#›</a:t>
            </a:fld>
            <a:endParaRPr lang="en-SG" dirty="0"/>
          </a:p>
        </p:txBody>
      </p:sp>
      <p:sp>
        <p:nvSpPr>
          <p:cNvPr id="10" name="Footer Placeholder 9"/>
          <p:cNvSpPr>
            <a:spLocks noGrp="1"/>
          </p:cNvSpPr>
          <p:nvPr>
            <p:ph type="ftr" sz="quarter" idx="12"/>
          </p:nvPr>
        </p:nvSpPr>
        <p:spPr/>
        <p:txBody>
          <a:bodyPr/>
          <a:lstStyle/>
          <a:p>
            <a:endParaRPr lang="en-SG"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DCF11E8-DBB7-4618-869B-9D60070AD9E2}" type="slidenum">
              <a:rPr lang="en-SG" smtClean="0"/>
              <a:t>‹#›</a:t>
            </a:fld>
            <a:endParaRPr lang="en-SG"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SG"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n-SG" dirty="0" smtClean="0"/>
              <a:t>21/9/2012</a:t>
            </a:r>
            <a:endParaRPr lang="en-SG"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3" y="188640"/>
            <a:ext cx="7272809" cy="717071"/>
          </a:xfrm>
        </p:spPr>
        <p:txBody>
          <a:bodyPr/>
          <a:lstStyle/>
          <a:p>
            <a:pPr algn="ctr"/>
            <a:r>
              <a:rPr lang="en-US" sz="2800" b="1" dirty="0" smtClean="0">
                <a:solidFill>
                  <a:schemeClr val="accent2">
                    <a:lumMod val="95000"/>
                    <a:lumOff val="5000"/>
                  </a:schemeClr>
                </a:solidFill>
              </a:rPr>
              <a:t>SFRS FOR SMALL ENTITIES</a:t>
            </a:r>
            <a:endParaRPr lang="en-SG" sz="2800" b="1" dirty="0">
              <a:solidFill>
                <a:schemeClr val="accent2">
                  <a:lumMod val="95000"/>
                  <a:lumOff val="5000"/>
                </a:schemeClr>
              </a:solidFill>
            </a:endParaRPr>
          </a:p>
        </p:txBody>
      </p:sp>
      <p:sp>
        <p:nvSpPr>
          <p:cNvPr id="3" name="Subtitle 2"/>
          <p:cNvSpPr>
            <a:spLocks noGrp="1"/>
          </p:cNvSpPr>
          <p:nvPr>
            <p:ph type="subTitle" idx="1"/>
          </p:nvPr>
        </p:nvSpPr>
        <p:spPr>
          <a:xfrm>
            <a:off x="1331640" y="1196752"/>
            <a:ext cx="7056784" cy="4392488"/>
          </a:xfrm>
        </p:spPr>
        <p:txBody>
          <a:bodyPr>
            <a:normAutofit fontScale="92500" lnSpcReduction="10000"/>
          </a:bodyPr>
          <a:lstStyle/>
          <a:p>
            <a:pPr algn="just"/>
            <a:r>
              <a:rPr lang="en-US" dirty="0" smtClean="0">
                <a:solidFill>
                  <a:schemeClr val="accent2">
                    <a:lumMod val="95000"/>
                    <a:lumOff val="5000"/>
                  </a:schemeClr>
                </a:solidFill>
              </a:rPr>
              <a:t>Who qualifies to be small entity:</a:t>
            </a:r>
          </a:p>
          <a:p>
            <a:pPr algn="just"/>
            <a:endParaRPr lang="en-US" dirty="0">
              <a:solidFill>
                <a:schemeClr val="accent2">
                  <a:lumMod val="95000"/>
                  <a:lumOff val="5000"/>
                </a:schemeClr>
              </a:solidFill>
            </a:endParaRPr>
          </a:p>
          <a:p>
            <a:pPr algn="just"/>
            <a:r>
              <a:rPr lang="en-US" dirty="0" smtClean="0">
                <a:solidFill>
                  <a:schemeClr val="accent2">
                    <a:lumMod val="95000"/>
                    <a:lumOff val="5000"/>
                  </a:schemeClr>
                </a:solidFill>
              </a:rPr>
              <a:t>Based on IFRS for SMEs:</a:t>
            </a:r>
          </a:p>
          <a:p>
            <a:pPr marL="342900" indent="-342900" algn="just">
              <a:buFont typeface="Arial" pitchFamily="34" charset="0"/>
              <a:buChar char="•"/>
            </a:pPr>
            <a:r>
              <a:rPr lang="en-US" dirty="0" smtClean="0">
                <a:solidFill>
                  <a:schemeClr val="accent2">
                    <a:lumMod val="95000"/>
                    <a:lumOff val="5000"/>
                  </a:schemeClr>
                </a:solidFill>
              </a:rPr>
              <a:t>Does not have public accountability.</a:t>
            </a:r>
          </a:p>
          <a:p>
            <a:pPr marL="354013" algn="just"/>
            <a:r>
              <a:rPr lang="en-US" dirty="0" smtClean="0">
                <a:solidFill>
                  <a:schemeClr val="accent2">
                    <a:lumMod val="95000"/>
                    <a:lumOff val="5000"/>
                  </a:schemeClr>
                </a:solidFill>
              </a:rPr>
              <a:t>Who is public?</a:t>
            </a:r>
          </a:p>
          <a:p>
            <a:pPr marL="342900" indent="-342900" algn="just">
              <a:buFont typeface="Arial" pitchFamily="34" charset="0"/>
              <a:buChar char="•"/>
            </a:pPr>
            <a:r>
              <a:rPr lang="en-US" dirty="0" smtClean="0">
                <a:solidFill>
                  <a:schemeClr val="accent2">
                    <a:lumMod val="95000"/>
                    <a:lumOff val="5000"/>
                  </a:schemeClr>
                </a:solidFill>
              </a:rPr>
              <a:t>Publishes general purpose F/S for external users</a:t>
            </a:r>
          </a:p>
          <a:p>
            <a:pPr marL="354013" algn="just"/>
            <a:r>
              <a:rPr lang="en-US" dirty="0" smtClean="0">
                <a:solidFill>
                  <a:schemeClr val="accent2">
                    <a:lumMod val="95000"/>
                    <a:lumOff val="5000"/>
                  </a:schemeClr>
                </a:solidFill>
              </a:rPr>
              <a:t>Who is External users</a:t>
            </a:r>
          </a:p>
          <a:p>
            <a:pPr algn="just"/>
            <a:endParaRPr lang="en-US" dirty="0" smtClean="0">
              <a:solidFill>
                <a:schemeClr val="accent2">
                  <a:lumMod val="95000"/>
                  <a:lumOff val="5000"/>
                </a:schemeClr>
              </a:solidFill>
            </a:endParaRPr>
          </a:p>
          <a:p>
            <a:pPr algn="just"/>
            <a:r>
              <a:rPr lang="en-US" dirty="0" smtClean="0">
                <a:solidFill>
                  <a:schemeClr val="accent2">
                    <a:lumMod val="95000"/>
                    <a:lumOff val="5000"/>
                  </a:schemeClr>
                </a:solidFill>
              </a:rPr>
              <a:t>Based on SFRS for Small Entities defines small entity with quantitative characteristics as one that satisfies at least 2 of the following criteria:</a:t>
            </a:r>
          </a:p>
          <a:p>
            <a:pPr marL="342900" indent="-342900" algn="just">
              <a:buFont typeface="Arial" pitchFamily="34" charset="0"/>
              <a:buChar char="•"/>
            </a:pPr>
            <a:r>
              <a:rPr lang="en-US" dirty="0" smtClean="0">
                <a:solidFill>
                  <a:schemeClr val="accent2">
                    <a:lumMod val="95000"/>
                    <a:lumOff val="5000"/>
                  </a:schemeClr>
                </a:solidFill>
              </a:rPr>
              <a:t>Total Annual Revenue of not more than S$10 million</a:t>
            </a:r>
          </a:p>
          <a:p>
            <a:pPr marL="342900" indent="-342900" algn="just">
              <a:buFont typeface="Arial" pitchFamily="34" charset="0"/>
              <a:buChar char="•"/>
            </a:pPr>
            <a:r>
              <a:rPr lang="en-US" dirty="0" smtClean="0">
                <a:solidFill>
                  <a:schemeClr val="accent2">
                    <a:lumMod val="95000"/>
                    <a:lumOff val="5000"/>
                  </a:schemeClr>
                </a:solidFill>
              </a:rPr>
              <a:t>Total Gross Assets of not more than S$10 million</a:t>
            </a:r>
          </a:p>
          <a:p>
            <a:pPr marL="342900" indent="-342900" algn="just">
              <a:buFont typeface="Arial" pitchFamily="34" charset="0"/>
              <a:buChar char="•"/>
            </a:pPr>
            <a:r>
              <a:rPr lang="en-US" dirty="0" smtClean="0">
                <a:solidFill>
                  <a:schemeClr val="accent2">
                    <a:lumMod val="95000"/>
                    <a:lumOff val="5000"/>
                  </a:schemeClr>
                </a:solidFill>
              </a:rPr>
              <a:t>Total number of employees of not more than 50</a:t>
            </a:r>
            <a:endParaRPr lang="en-SG" dirty="0">
              <a:solidFill>
                <a:schemeClr val="accent2">
                  <a:lumMod val="95000"/>
                  <a:lumOff val="5000"/>
                </a:schemeClr>
              </a:solidFill>
            </a:endParaRPr>
          </a:p>
        </p:txBody>
      </p:sp>
      <p:sp>
        <p:nvSpPr>
          <p:cNvPr id="5" name="Rectangle 4"/>
          <p:cNvSpPr/>
          <p:nvPr/>
        </p:nvSpPr>
        <p:spPr>
          <a:xfrm rot="10800000" flipV="1">
            <a:off x="2411760" y="3948373"/>
            <a:ext cx="1440160" cy="253916"/>
          </a:xfrm>
          <a:prstGeom prst="rect">
            <a:avLst/>
          </a:prstGeom>
        </p:spPr>
        <p:txBody>
          <a:bodyPr wrap="square">
            <a:spAutoFit/>
          </a:bodyPr>
          <a:lstStyle/>
          <a:p>
            <a:pPr algn="ctr"/>
            <a:r>
              <a:rPr lang="en-US" sz="1050" dirty="0" smtClean="0"/>
              <a:t> </a:t>
            </a:r>
            <a:endParaRPr lang="en-SG" sz="105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90" y="4660206"/>
            <a:ext cx="2097087"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720" y="6472457"/>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ate Placeholder 7"/>
          <p:cNvSpPr>
            <a:spLocks noGrp="1"/>
          </p:cNvSpPr>
          <p:nvPr>
            <p:ph type="dt" sz="half" idx="10"/>
          </p:nvPr>
        </p:nvSpPr>
        <p:spPr/>
        <p:txBody>
          <a:bodyPr/>
          <a:lstStyle/>
          <a:p>
            <a:r>
              <a:rPr lang="en-SG" dirty="0" smtClean="0"/>
              <a:t>21/9/2012</a:t>
            </a:r>
            <a:endParaRPr lang="en-SG" dirty="0"/>
          </a:p>
        </p:txBody>
      </p:sp>
      <p:sp>
        <p:nvSpPr>
          <p:cNvPr id="9" name="Slide Number Placeholder 8"/>
          <p:cNvSpPr>
            <a:spLocks noGrp="1"/>
          </p:cNvSpPr>
          <p:nvPr>
            <p:ph type="sldNum" sz="quarter" idx="12"/>
          </p:nvPr>
        </p:nvSpPr>
        <p:spPr/>
        <p:txBody>
          <a:bodyPr/>
          <a:lstStyle/>
          <a:p>
            <a:fld id="{EDCF11E8-DBB7-4618-869B-9D60070AD9E2}" type="slidenum">
              <a:rPr lang="en-SG" smtClean="0"/>
              <a:t>1</a:t>
            </a:fld>
            <a:endParaRPr lang="en-SG" dirty="0"/>
          </a:p>
        </p:txBody>
      </p:sp>
    </p:spTree>
    <p:extLst>
      <p:ext uri="{BB962C8B-B14F-4D97-AF65-F5344CB8AC3E}">
        <p14:creationId xmlns:p14="http://schemas.microsoft.com/office/powerpoint/2010/main" val="3604439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algn="ctr"/>
            <a:r>
              <a:rPr lang="en-US" sz="2800" b="1" dirty="0">
                <a:solidFill>
                  <a:schemeClr val="accent2">
                    <a:lumMod val="95000"/>
                    <a:lumOff val="5000"/>
                  </a:schemeClr>
                </a:solidFill>
              </a:rPr>
              <a:t>Changes that will impact profits (Continue)</a:t>
            </a:r>
            <a:endParaRPr lang="en-SG" sz="2800" dirty="0"/>
          </a:p>
        </p:txBody>
      </p:sp>
      <p:sp>
        <p:nvSpPr>
          <p:cNvPr id="3" name="Content Placeholder 2"/>
          <p:cNvSpPr>
            <a:spLocks noGrp="1"/>
          </p:cNvSpPr>
          <p:nvPr>
            <p:ph idx="1"/>
          </p:nvPr>
        </p:nvSpPr>
        <p:spPr>
          <a:xfrm>
            <a:off x="457200" y="980728"/>
            <a:ext cx="7931224" cy="5420072"/>
          </a:xfrm>
        </p:spPr>
        <p:txBody>
          <a:bodyPr/>
          <a:lstStyle/>
          <a:p>
            <a:pPr marL="114300" indent="0">
              <a:buNone/>
            </a:pPr>
            <a:r>
              <a:rPr lang="en-US" u="sng" dirty="0" smtClean="0">
                <a:solidFill>
                  <a:schemeClr val="accent2">
                    <a:lumMod val="95000"/>
                    <a:lumOff val="5000"/>
                  </a:schemeClr>
                </a:solidFill>
              </a:rPr>
              <a:t>Actuarial gain or loss on defined benefit plans</a:t>
            </a:r>
          </a:p>
          <a:p>
            <a:pPr marL="114300" indent="0">
              <a:buNone/>
            </a:pPr>
            <a:endParaRPr lang="en-US" u="sng" dirty="0">
              <a:solidFill>
                <a:schemeClr val="accent2">
                  <a:lumMod val="95000"/>
                  <a:lumOff val="5000"/>
                </a:schemeClr>
              </a:solidFill>
            </a:endParaRPr>
          </a:p>
          <a:p>
            <a:r>
              <a:rPr lang="en-US" dirty="0" smtClean="0">
                <a:solidFill>
                  <a:schemeClr val="accent2">
                    <a:lumMod val="95000"/>
                    <a:lumOff val="5000"/>
                  </a:schemeClr>
                </a:solidFill>
              </a:rPr>
              <a:t>Section 28 recognized the gain or loss in profit and loss immediately.</a:t>
            </a:r>
          </a:p>
          <a:p>
            <a:endParaRPr lang="en-US" dirty="0">
              <a:solidFill>
                <a:schemeClr val="accent2">
                  <a:lumMod val="95000"/>
                  <a:lumOff val="5000"/>
                </a:schemeClr>
              </a:solidFill>
            </a:endParaRPr>
          </a:p>
          <a:p>
            <a:r>
              <a:rPr lang="en-US" dirty="0" smtClean="0">
                <a:solidFill>
                  <a:schemeClr val="accent2">
                    <a:lumMod val="95000"/>
                    <a:lumOff val="5000"/>
                  </a:schemeClr>
                </a:solidFill>
              </a:rPr>
              <a:t>FRS 19 provided several options and they are as follows:</a:t>
            </a:r>
          </a:p>
          <a:p>
            <a:r>
              <a:rPr lang="en-US" dirty="0" smtClean="0">
                <a:solidFill>
                  <a:schemeClr val="accent2">
                    <a:lumMod val="95000"/>
                    <a:lumOff val="5000"/>
                  </a:schemeClr>
                </a:solidFill>
              </a:rPr>
              <a:t>Corridor approach</a:t>
            </a:r>
          </a:p>
          <a:p>
            <a:r>
              <a:rPr lang="en-US" dirty="0" smtClean="0">
                <a:solidFill>
                  <a:schemeClr val="accent2">
                    <a:lumMod val="95000"/>
                    <a:lumOff val="5000"/>
                  </a:schemeClr>
                </a:solidFill>
              </a:rPr>
              <a:t>Systematic basis</a:t>
            </a:r>
          </a:p>
          <a:p>
            <a:r>
              <a:rPr lang="en-US" dirty="0" smtClean="0">
                <a:solidFill>
                  <a:schemeClr val="accent2">
                    <a:lumMod val="95000"/>
                    <a:lumOff val="5000"/>
                  </a:schemeClr>
                </a:solidFill>
              </a:rPr>
              <a:t>Period of occurrence in other comprehensive income.</a:t>
            </a:r>
            <a:endParaRPr lang="en-SG"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10</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1263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06090"/>
          </a:xfrm>
        </p:spPr>
        <p:txBody>
          <a:bodyPr/>
          <a:lstStyle/>
          <a:p>
            <a:pPr algn="ctr"/>
            <a:r>
              <a:rPr lang="en-US" sz="3200" dirty="0" smtClean="0">
                <a:solidFill>
                  <a:schemeClr val="accent2">
                    <a:lumMod val="95000"/>
                    <a:lumOff val="5000"/>
                  </a:schemeClr>
                </a:solidFill>
              </a:rPr>
              <a:t>Summary of SFRS for SME</a:t>
            </a:r>
            <a:endParaRPr lang="en-SG" sz="3200" dirty="0">
              <a:solidFill>
                <a:schemeClr val="accent2">
                  <a:lumMod val="95000"/>
                  <a:lumOff val="5000"/>
                </a:schemeClr>
              </a:solidFill>
            </a:endParaRPr>
          </a:p>
        </p:txBody>
      </p:sp>
      <p:sp>
        <p:nvSpPr>
          <p:cNvPr id="3" name="Content Placeholder 2"/>
          <p:cNvSpPr>
            <a:spLocks noGrp="1"/>
          </p:cNvSpPr>
          <p:nvPr>
            <p:ph idx="1"/>
          </p:nvPr>
        </p:nvSpPr>
        <p:spPr>
          <a:xfrm>
            <a:off x="1115616" y="980728"/>
            <a:ext cx="7272808" cy="5420072"/>
          </a:xfrm>
        </p:spPr>
        <p:txBody>
          <a:bodyPr/>
          <a:lstStyle/>
          <a:p>
            <a:r>
              <a:rPr lang="en-US" dirty="0" smtClean="0"/>
              <a:t>Section 1 – Definition of SME Size Entities</a:t>
            </a:r>
          </a:p>
          <a:p>
            <a:r>
              <a:rPr lang="en-US" dirty="0" smtClean="0"/>
              <a:t>Section 2 – Concepts and Principles</a:t>
            </a:r>
          </a:p>
          <a:p>
            <a:r>
              <a:rPr lang="en-US" dirty="0" smtClean="0"/>
              <a:t>Section 3 – Financial Statement Presentation</a:t>
            </a:r>
          </a:p>
          <a:p>
            <a:r>
              <a:rPr lang="en-US" dirty="0" smtClean="0"/>
              <a:t>Section 4 – Statement of Financial Position </a:t>
            </a:r>
          </a:p>
          <a:p>
            <a:r>
              <a:rPr lang="en-US" dirty="0" smtClean="0"/>
              <a:t>Section 5 – Statement of Comprehensive Income</a:t>
            </a:r>
          </a:p>
          <a:p>
            <a:r>
              <a:rPr lang="en-US" dirty="0" smtClean="0"/>
              <a:t>Section 6 – Statement of Change of Equity </a:t>
            </a:r>
          </a:p>
          <a:p>
            <a:r>
              <a:rPr lang="en-US" dirty="0" smtClean="0"/>
              <a:t>Section 7 – Statement of Cash Flows</a:t>
            </a:r>
          </a:p>
          <a:p>
            <a:r>
              <a:rPr lang="en-US" dirty="0" smtClean="0"/>
              <a:t>Section 8 – Notes to the Financial statements</a:t>
            </a:r>
          </a:p>
          <a:p>
            <a:r>
              <a:rPr lang="en-US" dirty="0" smtClean="0"/>
              <a:t>Section 9 – Consolidation and Separate FS</a:t>
            </a:r>
          </a:p>
          <a:p>
            <a:r>
              <a:rPr lang="en-US" dirty="0" smtClean="0"/>
              <a:t>Section 10 – Accounting Policies, Estimates and Errors</a:t>
            </a:r>
          </a:p>
          <a:p>
            <a:r>
              <a:rPr lang="en-US" dirty="0" smtClean="0"/>
              <a:t>Section 11 – Basic Financial Instruments</a:t>
            </a:r>
          </a:p>
          <a:p>
            <a:r>
              <a:rPr lang="en-US" dirty="0" smtClean="0"/>
              <a:t>Section 12 – Other Financial Instruments</a:t>
            </a:r>
          </a:p>
          <a:p>
            <a:r>
              <a:rPr lang="en-US" dirty="0" smtClean="0"/>
              <a:t>Section 13 - Inventories</a:t>
            </a:r>
            <a:endParaRPr lang="en-SG" dirty="0"/>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11</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01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pPr algn="ctr"/>
            <a:r>
              <a:rPr lang="en-US" sz="2800" dirty="0">
                <a:solidFill>
                  <a:schemeClr val="accent2">
                    <a:lumMod val="95000"/>
                    <a:lumOff val="5000"/>
                  </a:schemeClr>
                </a:solidFill>
              </a:rPr>
              <a:t>Summary of SFRS for SME</a:t>
            </a:r>
            <a:endParaRPr lang="en-SG" sz="2800" dirty="0"/>
          </a:p>
        </p:txBody>
      </p:sp>
      <p:sp>
        <p:nvSpPr>
          <p:cNvPr id="3" name="Content Placeholder 2"/>
          <p:cNvSpPr>
            <a:spLocks noGrp="1"/>
          </p:cNvSpPr>
          <p:nvPr>
            <p:ph idx="1"/>
          </p:nvPr>
        </p:nvSpPr>
        <p:spPr>
          <a:xfrm>
            <a:off x="1115616" y="908720"/>
            <a:ext cx="7200800" cy="5492080"/>
          </a:xfrm>
        </p:spPr>
        <p:txBody>
          <a:bodyPr/>
          <a:lstStyle/>
          <a:p>
            <a:r>
              <a:rPr lang="en-US" dirty="0" smtClean="0"/>
              <a:t>Section 14 – Investment in Associates</a:t>
            </a:r>
          </a:p>
          <a:p>
            <a:r>
              <a:rPr lang="en-US" dirty="0" smtClean="0"/>
              <a:t>Section 15 – Investment in Joint Venture</a:t>
            </a:r>
          </a:p>
          <a:p>
            <a:r>
              <a:rPr lang="en-US" dirty="0" smtClean="0"/>
              <a:t>Section 16 – Investment Properties</a:t>
            </a:r>
          </a:p>
          <a:p>
            <a:r>
              <a:rPr lang="en-US" dirty="0" smtClean="0"/>
              <a:t>Section 17 – Property, Plant and Equipment</a:t>
            </a:r>
          </a:p>
          <a:p>
            <a:r>
              <a:rPr lang="en-US" dirty="0" smtClean="0"/>
              <a:t>Section 18 – Intangible Assets and Goodwill</a:t>
            </a:r>
          </a:p>
          <a:p>
            <a:r>
              <a:rPr lang="en-US" dirty="0" smtClean="0"/>
              <a:t>Section 19 – Business Combination</a:t>
            </a:r>
          </a:p>
          <a:p>
            <a:r>
              <a:rPr lang="en-US" dirty="0" smtClean="0"/>
              <a:t>Section 20 – Leases</a:t>
            </a:r>
          </a:p>
          <a:p>
            <a:r>
              <a:rPr lang="en-US" dirty="0" smtClean="0"/>
              <a:t>Section 21 – Provisions and Contingencies</a:t>
            </a:r>
          </a:p>
          <a:p>
            <a:r>
              <a:rPr lang="en-US" dirty="0" smtClean="0"/>
              <a:t>Section 22 – Liabilities and Equity</a:t>
            </a:r>
          </a:p>
          <a:p>
            <a:r>
              <a:rPr lang="en-US" dirty="0" smtClean="0"/>
              <a:t>Section 23 – Revenue</a:t>
            </a:r>
          </a:p>
          <a:p>
            <a:r>
              <a:rPr lang="en-US" dirty="0" smtClean="0"/>
              <a:t>Section 24 – Government Grants</a:t>
            </a:r>
          </a:p>
          <a:p>
            <a:r>
              <a:rPr lang="en-US" dirty="0" smtClean="0"/>
              <a:t>Section 25 – Borrowing Cost</a:t>
            </a:r>
          </a:p>
          <a:p>
            <a:r>
              <a:rPr lang="en-US" dirty="0" smtClean="0"/>
              <a:t>Section 26 – Share base payments</a:t>
            </a:r>
            <a:endParaRPr lang="en-SG" dirty="0"/>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12</a:t>
            </a:fld>
            <a:endParaRPr lang="en-SG"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5163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pPr algn="ctr"/>
            <a:r>
              <a:rPr lang="en-US" sz="2800" dirty="0">
                <a:solidFill>
                  <a:schemeClr val="accent2">
                    <a:lumMod val="95000"/>
                    <a:lumOff val="5000"/>
                  </a:schemeClr>
                </a:solidFill>
              </a:rPr>
              <a:t>Summary of SFRS for SME</a:t>
            </a:r>
            <a:endParaRPr lang="en-SG" sz="2800" dirty="0"/>
          </a:p>
        </p:txBody>
      </p:sp>
      <p:sp>
        <p:nvSpPr>
          <p:cNvPr id="3" name="Content Placeholder 2"/>
          <p:cNvSpPr>
            <a:spLocks noGrp="1"/>
          </p:cNvSpPr>
          <p:nvPr>
            <p:ph idx="1"/>
          </p:nvPr>
        </p:nvSpPr>
        <p:spPr>
          <a:xfrm>
            <a:off x="755576" y="980728"/>
            <a:ext cx="7620000" cy="5420072"/>
          </a:xfrm>
        </p:spPr>
        <p:txBody>
          <a:bodyPr/>
          <a:lstStyle/>
          <a:p>
            <a:r>
              <a:rPr lang="en-US" dirty="0" smtClean="0"/>
              <a:t>Section 27 – Impairment of assets</a:t>
            </a:r>
          </a:p>
          <a:p>
            <a:r>
              <a:rPr lang="en-US" dirty="0" smtClean="0"/>
              <a:t>Section 28 – Employees’ Benefits</a:t>
            </a:r>
          </a:p>
          <a:p>
            <a:r>
              <a:rPr lang="en-US" dirty="0" smtClean="0"/>
              <a:t>Section 29 – Income tax</a:t>
            </a:r>
          </a:p>
          <a:p>
            <a:r>
              <a:rPr lang="en-US" dirty="0" smtClean="0"/>
              <a:t>Section 30 - Foreign Currency Transaction</a:t>
            </a:r>
          </a:p>
          <a:p>
            <a:r>
              <a:rPr lang="en-US" dirty="0" smtClean="0"/>
              <a:t>Section 31 – Hyper inflation</a:t>
            </a:r>
          </a:p>
          <a:p>
            <a:r>
              <a:rPr lang="en-US" dirty="0" smtClean="0"/>
              <a:t>Section 32 – Events after the end of reporting period</a:t>
            </a:r>
          </a:p>
          <a:p>
            <a:r>
              <a:rPr lang="en-US" dirty="0" smtClean="0"/>
              <a:t>Section 33 – Related parties disclosure</a:t>
            </a:r>
          </a:p>
        </p:txBody>
      </p:sp>
      <p:sp>
        <p:nvSpPr>
          <p:cNvPr id="4" name="Date Placeholder 3"/>
          <p:cNvSpPr>
            <a:spLocks noGrp="1"/>
          </p:cNvSpPr>
          <p:nvPr>
            <p:ph type="dt" sz="half" idx="10"/>
          </p:nvPr>
        </p:nvSpPr>
        <p:spPr/>
        <p:txBody>
          <a:bodyPr/>
          <a:lstStyle/>
          <a:p>
            <a:r>
              <a:rPr lang="en-SG"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13</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7112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16632"/>
            <a:ext cx="7056784" cy="864096"/>
          </a:xfrm>
        </p:spPr>
        <p:txBody>
          <a:bodyPr/>
          <a:lstStyle/>
          <a:p>
            <a:pPr algn="ctr"/>
            <a:r>
              <a:rPr lang="en-US" sz="2800" b="1" dirty="0" smtClean="0">
                <a:solidFill>
                  <a:schemeClr val="accent2">
                    <a:lumMod val="95000"/>
                    <a:lumOff val="5000"/>
                  </a:schemeClr>
                </a:solidFill>
              </a:rPr>
              <a:t>What is better in SFRS for Small Entities?</a:t>
            </a:r>
            <a:endParaRPr lang="en-SG" sz="2800" b="1"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2</a:t>
            </a:fld>
            <a:endParaRPr lang="en-SG"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506" y="4597779"/>
            <a:ext cx="2097206" cy="2309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422" y="6472467"/>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503419" y="1412776"/>
            <a:ext cx="6912768" cy="4801314"/>
          </a:xfrm>
          <a:prstGeom prst="rect">
            <a:avLst/>
          </a:prstGeom>
        </p:spPr>
        <p:txBody>
          <a:bodyPr wrap="square">
            <a:spAutoFit/>
          </a:bodyPr>
          <a:lstStyle/>
          <a:p>
            <a:pPr algn="just"/>
            <a:r>
              <a:rPr lang="en-US" dirty="0" smtClean="0">
                <a:solidFill>
                  <a:schemeClr val="accent2">
                    <a:lumMod val="95000"/>
                    <a:lumOff val="5000"/>
                  </a:schemeClr>
                </a:solidFill>
              </a:rPr>
              <a:t>Clear and Concise language to simplify preparation of F/S by achieving the following:</a:t>
            </a:r>
          </a:p>
          <a:p>
            <a:pPr algn="just"/>
            <a:endParaRPr lang="en-US" dirty="0">
              <a:solidFill>
                <a:schemeClr val="accent2">
                  <a:lumMod val="95000"/>
                  <a:lumOff val="5000"/>
                </a:schemeClr>
              </a:solidFill>
            </a:endParaRPr>
          </a:p>
          <a:p>
            <a:pPr marL="285750" indent="-285750" algn="just">
              <a:buFont typeface="Arial" pitchFamily="34" charset="0"/>
              <a:buChar char="•"/>
            </a:pPr>
            <a:r>
              <a:rPr lang="en-US" dirty="0" smtClean="0">
                <a:solidFill>
                  <a:schemeClr val="accent2">
                    <a:lumMod val="95000"/>
                    <a:lumOff val="5000"/>
                  </a:schemeClr>
                </a:solidFill>
              </a:rPr>
              <a:t>Remove alternative accounting treatments that are not </a:t>
            </a:r>
            <a:r>
              <a:rPr lang="en-US" dirty="0">
                <a:solidFill>
                  <a:schemeClr val="accent2">
                    <a:lumMod val="95000"/>
                    <a:lumOff val="5000"/>
                  </a:schemeClr>
                </a:solidFill>
              </a:rPr>
              <a:t>r</a:t>
            </a:r>
            <a:r>
              <a:rPr lang="en-US" dirty="0" smtClean="0">
                <a:solidFill>
                  <a:schemeClr val="accent2">
                    <a:lumMod val="95000"/>
                    <a:lumOff val="5000"/>
                  </a:schemeClr>
                </a:solidFill>
              </a:rPr>
              <a:t>elevant to small entities</a:t>
            </a:r>
          </a:p>
          <a:p>
            <a:pPr marL="285750" indent="-285750" algn="just">
              <a:buFont typeface="Arial" pitchFamily="34" charset="0"/>
              <a:buChar char="•"/>
            </a:pPr>
            <a:r>
              <a:rPr lang="en-US" dirty="0" smtClean="0">
                <a:solidFill>
                  <a:schemeClr val="accent2">
                    <a:lumMod val="95000"/>
                    <a:lumOff val="5000"/>
                  </a:schemeClr>
                </a:solidFill>
              </a:rPr>
              <a:t>Reduce reporting requirements by removing certain accounting topics and disclosure requirements that is not relevant to small businesses.</a:t>
            </a:r>
          </a:p>
          <a:p>
            <a:pPr marL="285750" indent="-285750" algn="just">
              <a:buFont typeface="Arial" pitchFamily="34" charset="0"/>
              <a:buChar char="•"/>
            </a:pPr>
            <a:endParaRPr lang="en-US" dirty="0">
              <a:solidFill>
                <a:schemeClr val="accent2">
                  <a:lumMod val="95000"/>
                  <a:lumOff val="5000"/>
                </a:schemeClr>
              </a:solidFill>
            </a:endParaRPr>
          </a:p>
          <a:p>
            <a:pPr algn="just"/>
            <a:r>
              <a:rPr lang="en-US" dirty="0" smtClean="0">
                <a:solidFill>
                  <a:schemeClr val="accent2">
                    <a:lumMod val="95000"/>
                    <a:lumOff val="5000"/>
                  </a:schemeClr>
                </a:solidFill>
              </a:rPr>
              <a:t>The following topics are removed from SFRS for small entities</a:t>
            </a:r>
          </a:p>
          <a:p>
            <a:pPr algn="just"/>
            <a:endParaRPr lang="en-US" dirty="0">
              <a:solidFill>
                <a:schemeClr val="accent2">
                  <a:lumMod val="95000"/>
                  <a:lumOff val="5000"/>
                </a:schemeClr>
              </a:solidFill>
            </a:endParaRPr>
          </a:p>
          <a:p>
            <a:pPr marL="285750" indent="-285750" algn="just">
              <a:buFont typeface="Arial" pitchFamily="34" charset="0"/>
              <a:buChar char="•"/>
            </a:pPr>
            <a:r>
              <a:rPr lang="en-US" dirty="0" smtClean="0">
                <a:solidFill>
                  <a:schemeClr val="accent2">
                    <a:lumMod val="95000"/>
                    <a:lumOff val="5000"/>
                  </a:schemeClr>
                </a:solidFill>
              </a:rPr>
              <a:t>Earnings per share (FRS 33)</a:t>
            </a:r>
          </a:p>
          <a:p>
            <a:pPr marL="285750" indent="-285750" algn="just">
              <a:buFont typeface="Arial" pitchFamily="34" charset="0"/>
              <a:buChar char="•"/>
            </a:pPr>
            <a:r>
              <a:rPr lang="en-US" dirty="0" smtClean="0">
                <a:solidFill>
                  <a:schemeClr val="accent2">
                    <a:lumMod val="95000"/>
                    <a:lumOff val="5000"/>
                  </a:schemeClr>
                </a:solidFill>
              </a:rPr>
              <a:t>Interim financial reporting (FRS 34)</a:t>
            </a:r>
          </a:p>
          <a:p>
            <a:pPr marL="285750" indent="-285750" algn="just">
              <a:buFont typeface="Arial" pitchFamily="34" charset="0"/>
              <a:buChar char="•"/>
            </a:pPr>
            <a:r>
              <a:rPr lang="en-US" dirty="0" smtClean="0">
                <a:solidFill>
                  <a:schemeClr val="accent2">
                    <a:lumMod val="95000"/>
                    <a:lumOff val="5000"/>
                  </a:schemeClr>
                </a:solidFill>
              </a:rPr>
              <a:t>Segment reporting (FRS 108)</a:t>
            </a:r>
          </a:p>
          <a:p>
            <a:pPr marL="285750" indent="-285750" algn="just">
              <a:buFont typeface="Arial" pitchFamily="34" charset="0"/>
              <a:buChar char="•"/>
            </a:pPr>
            <a:r>
              <a:rPr lang="en-US" dirty="0">
                <a:solidFill>
                  <a:schemeClr val="accent2">
                    <a:lumMod val="95000"/>
                    <a:lumOff val="5000"/>
                  </a:schemeClr>
                </a:solidFill>
              </a:rPr>
              <a:t>A</a:t>
            </a:r>
            <a:r>
              <a:rPr lang="en-US" dirty="0" smtClean="0">
                <a:solidFill>
                  <a:schemeClr val="accent2">
                    <a:lumMod val="95000"/>
                    <a:lumOff val="5000"/>
                  </a:schemeClr>
                </a:solidFill>
              </a:rPr>
              <a:t>ccounting for assets held for sales and discontinued Operations (FRS 105)</a:t>
            </a:r>
            <a:endParaRPr lang="en-US" dirty="0">
              <a:solidFill>
                <a:schemeClr val="accent2">
                  <a:lumMod val="95000"/>
                  <a:lumOff val="5000"/>
                </a:schemeClr>
              </a:solidFill>
            </a:endParaRPr>
          </a:p>
          <a:p>
            <a:pPr marL="285750" indent="-285750" algn="just">
              <a:buFont typeface="Arial" pitchFamily="34" charset="0"/>
              <a:buChar char="•"/>
            </a:pPr>
            <a:r>
              <a:rPr lang="en-US" dirty="0" smtClean="0">
                <a:solidFill>
                  <a:schemeClr val="accent2">
                    <a:lumMod val="95000"/>
                    <a:lumOff val="5000"/>
                  </a:schemeClr>
                </a:solidFill>
              </a:rPr>
              <a:t>Insurance Contracts (FRS 104)</a:t>
            </a:r>
          </a:p>
        </p:txBody>
      </p:sp>
    </p:spTree>
    <p:extLst>
      <p:ext uri="{BB962C8B-B14F-4D97-AF65-F5344CB8AC3E}">
        <p14:creationId xmlns:p14="http://schemas.microsoft.com/office/powerpoint/2010/main" val="1540433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16632"/>
            <a:ext cx="6984776" cy="728592"/>
          </a:xfrm>
        </p:spPr>
        <p:txBody>
          <a:bodyPr/>
          <a:lstStyle/>
          <a:p>
            <a:pPr lvl="0" algn="ctr">
              <a:spcBef>
                <a:spcPts val="0"/>
              </a:spcBef>
            </a:pPr>
            <a:r>
              <a:rPr lang="en-US" sz="2800" b="1" spc="0" dirty="0">
                <a:solidFill>
                  <a:srgbClr val="000000">
                    <a:lumMod val="95000"/>
                    <a:lumOff val="5000"/>
                  </a:srgbClr>
                </a:solidFill>
                <a:latin typeface="Calibri"/>
                <a:ea typeface="+mn-ea"/>
                <a:cs typeface="+mn-cs"/>
              </a:rPr>
              <a:t>Key Difference in Disclosure Requirements</a:t>
            </a:r>
            <a:r>
              <a:rPr lang="en-SG" sz="2800" b="1" spc="0" dirty="0">
                <a:solidFill>
                  <a:srgbClr val="679B9A"/>
                </a:solidFill>
                <a:latin typeface="Calibri"/>
                <a:ea typeface="+mn-ea"/>
                <a:cs typeface="+mn-cs"/>
              </a:rPr>
              <a:t/>
            </a:r>
            <a:br>
              <a:rPr lang="en-SG" sz="2800" b="1" spc="0" dirty="0">
                <a:solidFill>
                  <a:srgbClr val="679B9A"/>
                </a:solidFill>
                <a:latin typeface="Calibri"/>
                <a:ea typeface="+mn-ea"/>
                <a:cs typeface="+mn-cs"/>
              </a:rPr>
            </a:br>
            <a:endParaRPr lang="en-SG" sz="2000"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3</a:t>
            </a:fld>
            <a:endParaRPr lang="en-SG" dirty="0"/>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835696" y="908721"/>
            <a:ext cx="6552728" cy="5909310"/>
          </a:xfrm>
          <a:prstGeom prst="rect">
            <a:avLst/>
          </a:prstGeom>
        </p:spPr>
        <p:txBody>
          <a:bodyPr wrap="square">
            <a:spAutoFit/>
          </a:bodyPr>
          <a:lstStyle/>
          <a:p>
            <a:pPr marL="285750" indent="-285750">
              <a:buFont typeface="Arial" pitchFamily="34" charset="0"/>
              <a:buChar char="•"/>
            </a:pPr>
            <a:r>
              <a:rPr lang="en-US" b="1" dirty="0" smtClean="0">
                <a:solidFill>
                  <a:schemeClr val="accent2">
                    <a:lumMod val="95000"/>
                    <a:lumOff val="5000"/>
                  </a:schemeClr>
                </a:solidFill>
              </a:rPr>
              <a:t>Section 4</a:t>
            </a:r>
            <a:r>
              <a:rPr lang="en-US" dirty="0" smtClean="0">
                <a:solidFill>
                  <a:schemeClr val="accent2">
                    <a:lumMod val="95000"/>
                    <a:lumOff val="5000"/>
                  </a:schemeClr>
                </a:solidFill>
              </a:rPr>
              <a:t> requires binding sale agreement to major disposal of assets and further analysis of trade and other payables balances are required but does not cover puttable instruments which FRS 1 requires specific disclosure.</a:t>
            </a:r>
          </a:p>
          <a:p>
            <a:pPr marL="285750" indent="-285750">
              <a:buFont typeface="Arial" pitchFamily="34" charset="0"/>
              <a:buChar char="•"/>
            </a:pPr>
            <a:endParaRPr lang="en-US" dirty="0">
              <a:solidFill>
                <a:schemeClr val="accent2">
                  <a:lumMod val="95000"/>
                  <a:lumOff val="5000"/>
                </a:schemeClr>
              </a:solidFill>
            </a:endParaRPr>
          </a:p>
          <a:p>
            <a:pPr marL="285750" indent="-285750" algn="just">
              <a:buFont typeface="Arial" pitchFamily="34" charset="0"/>
              <a:buChar char="•"/>
            </a:pPr>
            <a:r>
              <a:rPr lang="en-SG" dirty="0" smtClean="0">
                <a:solidFill>
                  <a:schemeClr val="accent2">
                    <a:lumMod val="95000"/>
                    <a:lumOff val="5000"/>
                  </a:schemeClr>
                </a:solidFill>
              </a:rPr>
              <a:t>Puttable Instruments are </a:t>
            </a:r>
            <a:r>
              <a:rPr lang="en-SG" dirty="0">
                <a:solidFill>
                  <a:schemeClr val="accent2">
                    <a:lumMod val="95000"/>
                    <a:lumOff val="5000"/>
                  </a:schemeClr>
                </a:solidFill>
              </a:rPr>
              <a:t>financial instrument that gives the holder the right to put the instrument back to the issuer for cash or another financial asset or is automatically put back to the issuer on occurrence of an uncertain future event or the death or retirement of the instrument holder.</a:t>
            </a:r>
            <a:endParaRPr lang="en-US" dirty="0" smtClean="0">
              <a:solidFill>
                <a:schemeClr val="accent2">
                  <a:lumMod val="95000"/>
                  <a:lumOff val="5000"/>
                </a:schemeClr>
              </a:solidFill>
            </a:endParaRPr>
          </a:p>
          <a:p>
            <a:pPr marL="285750" indent="-285750">
              <a:buFont typeface="Arial" pitchFamily="34" charset="0"/>
              <a:buChar char="•"/>
            </a:pPr>
            <a:endParaRPr lang="en-US" dirty="0" smtClean="0">
              <a:solidFill>
                <a:schemeClr val="accent2">
                  <a:lumMod val="95000"/>
                  <a:lumOff val="5000"/>
                </a:schemeClr>
              </a:solidFill>
            </a:endParaRPr>
          </a:p>
          <a:p>
            <a:pPr marL="285750" indent="-285750">
              <a:buFont typeface="Arial" pitchFamily="34" charset="0"/>
              <a:buChar char="•"/>
            </a:pPr>
            <a:r>
              <a:rPr lang="en-US" b="1" dirty="0" smtClean="0">
                <a:solidFill>
                  <a:schemeClr val="accent2">
                    <a:lumMod val="95000"/>
                    <a:lumOff val="5000"/>
                  </a:schemeClr>
                </a:solidFill>
              </a:rPr>
              <a:t>Section 5</a:t>
            </a:r>
            <a:r>
              <a:rPr lang="en-US" dirty="0" smtClean="0">
                <a:solidFill>
                  <a:schemeClr val="accent2">
                    <a:lumMod val="95000"/>
                    <a:lumOff val="5000"/>
                  </a:schemeClr>
                </a:solidFill>
              </a:rPr>
              <a:t> only specify 3 types of other comprehensive income and they are as follows:</a:t>
            </a:r>
          </a:p>
          <a:p>
            <a:pPr marL="285750" indent="-285750">
              <a:buFont typeface="Arial" pitchFamily="34" charset="0"/>
              <a:buChar char="•"/>
            </a:pPr>
            <a:endParaRPr lang="en-US" dirty="0" smtClean="0">
              <a:solidFill>
                <a:schemeClr val="accent2">
                  <a:lumMod val="95000"/>
                  <a:lumOff val="5000"/>
                </a:schemeClr>
              </a:solidFill>
            </a:endParaRPr>
          </a:p>
          <a:p>
            <a:pPr marL="285750" indent="-285750">
              <a:buFont typeface="Arial" pitchFamily="34" charset="0"/>
              <a:buChar char="•"/>
            </a:pPr>
            <a:r>
              <a:rPr lang="en-US" dirty="0" smtClean="0">
                <a:solidFill>
                  <a:schemeClr val="accent2">
                    <a:lumMod val="95000"/>
                    <a:lumOff val="5000"/>
                  </a:schemeClr>
                </a:solidFill>
              </a:rPr>
              <a:t>Gain and loss arising from currency translation in foreign operations.</a:t>
            </a:r>
          </a:p>
          <a:p>
            <a:pPr marL="285750" indent="-285750">
              <a:buFont typeface="Arial" pitchFamily="34" charset="0"/>
              <a:buChar char="•"/>
            </a:pPr>
            <a:r>
              <a:rPr lang="en-US" dirty="0" smtClean="0">
                <a:solidFill>
                  <a:schemeClr val="accent2">
                    <a:lumMod val="95000"/>
                    <a:lumOff val="5000"/>
                  </a:schemeClr>
                </a:solidFill>
              </a:rPr>
              <a:t>Actuarial gain or loss from Employment Benefits</a:t>
            </a:r>
          </a:p>
          <a:p>
            <a:pPr marL="285750" indent="-285750">
              <a:buFont typeface="Arial" pitchFamily="34" charset="0"/>
              <a:buChar char="•"/>
            </a:pPr>
            <a:r>
              <a:rPr lang="en-US" dirty="0" smtClean="0">
                <a:solidFill>
                  <a:schemeClr val="accent2">
                    <a:lumMod val="95000"/>
                    <a:lumOff val="5000"/>
                  </a:schemeClr>
                </a:solidFill>
              </a:rPr>
              <a:t>Changes in fair value of Hedging Instruments.</a:t>
            </a:r>
          </a:p>
          <a:p>
            <a:pPr marL="265113"/>
            <a:endParaRPr lang="en-US" dirty="0" smtClean="0">
              <a:solidFill>
                <a:schemeClr val="accent2">
                  <a:lumMod val="95000"/>
                  <a:lumOff val="5000"/>
                </a:schemeClr>
              </a:solidFill>
            </a:endParaRPr>
          </a:p>
          <a:p>
            <a:pPr marL="265113"/>
            <a:r>
              <a:rPr lang="en-US" dirty="0" smtClean="0">
                <a:solidFill>
                  <a:schemeClr val="accent2">
                    <a:lumMod val="95000"/>
                    <a:lumOff val="5000"/>
                  </a:schemeClr>
                </a:solidFill>
              </a:rPr>
              <a:t>FRS 1 requires additional components which include reclassifications and their tax effects.</a:t>
            </a:r>
            <a:endParaRPr lang="en-US" dirty="0">
              <a:solidFill>
                <a:schemeClr val="accent2">
                  <a:lumMod val="95000"/>
                  <a:lumOff val="5000"/>
                </a:schemeClr>
              </a:solidFill>
            </a:endParaRPr>
          </a:p>
        </p:txBody>
      </p:sp>
    </p:spTree>
    <p:extLst>
      <p:ext uri="{BB962C8B-B14F-4D97-AF65-F5344CB8AC3E}">
        <p14:creationId xmlns:p14="http://schemas.microsoft.com/office/powerpoint/2010/main" val="2535254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776864" cy="1008112"/>
          </a:xfrm>
        </p:spPr>
        <p:txBody>
          <a:bodyPr/>
          <a:lstStyle/>
          <a:p>
            <a:pPr algn="ctr"/>
            <a:r>
              <a:rPr lang="en-US" sz="2800" b="1" spc="0" dirty="0">
                <a:solidFill>
                  <a:srgbClr val="000000">
                    <a:lumMod val="95000"/>
                    <a:lumOff val="5000"/>
                  </a:srgbClr>
                </a:solidFill>
                <a:latin typeface="Calibri"/>
              </a:rPr>
              <a:t>Key Difference in Disclosure </a:t>
            </a:r>
            <a:r>
              <a:rPr lang="en-US" sz="2800" b="1" spc="0" dirty="0" smtClean="0">
                <a:solidFill>
                  <a:srgbClr val="000000">
                    <a:lumMod val="95000"/>
                    <a:lumOff val="5000"/>
                  </a:srgbClr>
                </a:solidFill>
                <a:latin typeface="Calibri"/>
              </a:rPr>
              <a:t>Requirements (Continue)</a:t>
            </a:r>
            <a:endParaRPr lang="en-SG" sz="2800" dirty="0"/>
          </a:p>
        </p:txBody>
      </p:sp>
      <p:sp>
        <p:nvSpPr>
          <p:cNvPr id="3" name="Content Placeholder 2"/>
          <p:cNvSpPr>
            <a:spLocks noGrp="1"/>
          </p:cNvSpPr>
          <p:nvPr>
            <p:ph idx="1"/>
          </p:nvPr>
        </p:nvSpPr>
        <p:spPr>
          <a:xfrm>
            <a:off x="1043608" y="1283110"/>
            <a:ext cx="7033591" cy="5117690"/>
          </a:xfrm>
        </p:spPr>
        <p:txBody>
          <a:bodyPr>
            <a:normAutofit fontScale="92500" lnSpcReduction="10000"/>
          </a:bodyPr>
          <a:lstStyle/>
          <a:p>
            <a:pPr algn="just"/>
            <a:r>
              <a:rPr lang="en-US" b="1" dirty="0" smtClean="0">
                <a:solidFill>
                  <a:schemeClr val="accent2">
                    <a:lumMod val="95000"/>
                    <a:lumOff val="5000"/>
                  </a:schemeClr>
                </a:solidFill>
              </a:rPr>
              <a:t>Section 3 &amp; 6</a:t>
            </a:r>
            <a:r>
              <a:rPr lang="en-US" dirty="0" smtClean="0">
                <a:solidFill>
                  <a:schemeClr val="accent2">
                    <a:lumMod val="95000"/>
                    <a:lumOff val="5000"/>
                  </a:schemeClr>
                </a:solidFill>
              </a:rPr>
              <a:t> allow Companies to present a single statement of Income and Retained Earnings.  Exemption is given from presenting statement of comprehensive income and statement of equity if the comprehensive income statements comprised of only the following:</a:t>
            </a:r>
          </a:p>
          <a:p>
            <a:pPr algn="just"/>
            <a:r>
              <a:rPr lang="en-US" dirty="0" smtClean="0">
                <a:solidFill>
                  <a:schemeClr val="accent2">
                    <a:lumMod val="95000"/>
                    <a:lumOff val="5000"/>
                  </a:schemeClr>
                </a:solidFill>
              </a:rPr>
              <a:t>Profit/Loss</a:t>
            </a:r>
          </a:p>
          <a:p>
            <a:pPr algn="just"/>
            <a:r>
              <a:rPr lang="en-US" dirty="0" smtClean="0">
                <a:solidFill>
                  <a:schemeClr val="accent2">
                    <a:lumMod val="95000"/>
                    <a:lumOff val="5000"/>
                  </a:schemeClr>
                </a:solidFill>
              </a:rPr>
              <a:t>Dividends</a:t>
            </a:r>
          </a:p>
          <a:p>
            <a:pPr algn="just"/>
            <a:r>
              <a:rPr lang="en-US" dirty="0" smtClean="0">
                <a:solidFill>
                  <a:schemeClr val="accent2">
                    <a:lumMod val="95000"/>
                    <a:lumOff val="5000"/>
                  </a:schemeClr>
                </a:solidFill>
              </a:rPr>
              <a:t>Prior years errors</a:t>
            </a:r>
          </a:p>
          <a:p>
            <a:pPr algn="just"/>
            <a:endParaRPr lang="en-US" dirty="0">
              <a:solidFill>
                <a:schemeClr val="accent2">
                  <a:lumMod val="95000"/>
                  <a:lumOff val="5000"/>
                </a:schemeClr>
              </a:solidFill>
            </a:endParaRPr>
          </a:p>
          <a:p>
            <a:pPr marL="114300" indent="0" algn="just">
              <a:buNone/>
            </a:pPr>
            <a:r>
              <a:rPr lang="en-US" dirty="0" smtClean="0">
                <a:solidFill>
                  <a:schemeClr val="accent2">
                    <a:lumMod val="95000"/>
                    <a:lumOff val="5000"/>
                  </a:schemeClr>
                </a:solidFill>
              </a:rPr>
              <a:t>See Example in the IFRS Sample for single statement.</a:t>
            </a:r>
          </a:p>
          <a:p>
            <a:pPr algn="just"/>
            <a:endParaRPr lang="en-US" dirty="0">
              <a:solidFill>
                <a:schemeClr val="accent2">
                  <a:lumMod val="95000"/>
                  <a:lumOff val="5000"/>
                </a:schemeClr>
              </a:solidFill>
            </a:endParaRPr>
          </a:p>
          <a:p>
            <a:pPr algn="just"/>
            <a:r>
              <a:rPr lang="en-US" b="1" dirty="0" smtClean="0">
                <a:solidFill>
                  <a:schemeClr val="accent2">
                    <a:lumMod val="95000"/>
                    <a:lumOff val="5000"/>
                  </a:schemeClr>
                </a:solidFill>
              </a:rPr>
              <a:t>Section 11 &amp; 12 </a:t>
            </a:r>
            <a:r>
              <a:rPr lang="en-US" dirty="0" smtClean="0">
                <a:solidFill>
                  <a:schemeClr val="accent2">
                    <a:lumMod val="95000"/>
                    <a:lumOff val="5000"/>
                  </a:schemeClr>
                </a:solidFill>
              </a:rPr>
              <a:t>gives Companies an option to either apply Section 11 &amp; 12 or FRS 39.  If you apply small entity Standards, no disclosure requirements on fair value of each class of financial assets and liabilities and risk management disclosures. </a:t>
            </a:r>
            <a:endParaRPr lang="en-SG"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4</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9023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spc="0" dirty="0">
                <a:solidFill>
                  <a:srgbClr val="000000">
                    <a:lumMod val="95000"/>
                    <a:lumOff val="5000"/>
                  </a:srgbClr>
                </a:solidFill>
                <a:latin typeface="Calibri"/>
              </a:rPr>
              <a:t>Key Difference in Disclosure Requirements (Continue)</a:t>
            </a:r>
            <a:endParaRPr lang="en-SG" sz="2800" dirty="0"/>
          </a:p>
        </p:txBody>
      </p:sp>
      <p:sp>
        <p:nvSpPr>
          <p:cNvPr id="3" name="Content Placeholder 2"/>
          <p:cNvSpPr>
            <a:spLocks noGrp="1"/>
          </p:cNvSpPr>
          <p:nvPr>
            <p:ph idx="1"/>
          </p:nvPr>
        </p:nvSpPr>
        <p:spPr>
          <a:xfrm>
            <a:off x="1043608" y="1600200"/>
            <a:ext cx="7033591" cy="4800600"/>
          </a:xfrm>
        </p:spPr>
        <p:txBody>
          <a:bodyPr>
            <a:normAutofit fontScale="85000" lnSpcReduction="10000"/>
          </a:bodyPr>
          <a:lstStyle/>
          <a:p>
            <a:pPr algn="just"/>
            <a:r>
              <a:rPr lang="en-US" b="1" dirty="0" smtClean="0">
                <a:solidFill>
                  <a:schemeClr val="accent2">
                    <a:lumMod val="95000"/>
                    <a:lumOff val="5000"/>
                  </a:schemeClr>
                </a:solidFill>
              </a:rPr>
              <a:t>Section16</a:t>
            </a:r>
            <a:r>
              <a:rPr lang="en-US" dirty="0" smtClean="0">
                <a:solidFill>
                  <a:schemeClr val="accent2">
                    <a:lumMod val="95000"/>
                    <a:lumOff val="5000"/>
                  </a:schemeClr>
                </a:solidFill>
              </a:rPr>
              <a:t> requires Investment Properties (FRS 40) which is being accounted for as PPE under Section 17.  No disclosure of fair value of that property is needed before the transfer is required. Give Example.</a:t>
            </a:r>
          </a:p>
          <a:p>
            <a:pPr algn="just"/>
            <a:r>
              <a:rPr lang="en-US" b="1" dirty="0" smtClean="0">
                <a:solidFill>
                  <a:schemeClr val="accent2">
                    <a:lumMod val="95000"/>
                    <a:lumOff val="5000"/>
                  </a:schemeClr>
                </a:solidFill>
              </a:rPr>
              <a:t>Section 27,</a:t>
            </a:r>
            <a:r>
              <a:rPr lang="en-SG" b="1" dirty="0" smtClean="0">
                <a:solidFill>
                  <a:schemeClr val="accent2">
                    <a:lumMod val="95000"/>
                    <a:lumOff val="5000"/>
                  </a:schemeClr>
                </a:solidFill>
              </a:rPr>
              <a:t> </a:t>
            </a:r>
            <a:r>
              <a:rPr lang="en-SG" dirty="0" smtClean="0">
                <a:solidFill>
                  <a:schemeClr val="accent2">
                    <a:lumMod val="95000"/>
                    <a:lumOff val="5000"/>
                  </a:schemeClr>
                </a:solidFill>
              </a:rPr>
              <a:t>lesser disclosure required for impairment of non financial assets (FRS 36).  There is no need to disclose the events and circumstances that led to recognition or reversal of impairment.</a:t>
            </a:r>
          </a:p>
          <a:p>
            <a:pPr marL="350838" indent="0" algn="just">
              <a:buNone/>
            </a:pPr>
            <a:r>
              <a:rPr lang="en-US" dirty="0" smtClean="0">
                <a:solidFill>
                  <a:schemeClr val="accent2">
                    <a:lumMod val="95000"/>
                    <a:lumOff val="5000"/>
                  </a:schemeClr>
                </a:solidFill>
              </a:rPr>
              <a:t>What is impairment of non financial assets?</a:t>
            </a:r>
            <a:endParaRPr lang="en-SG" dirty="0" smtClean="0">
              <a:solidFill>
                <a:schemeClr val="accent2">
                  <a:lumMod val="95000"/>
                  <a:lumOff val="5000"/>
                </a:schemeClr>
              </a:solidFill>
            </a:endParaRPr>
          </a:p>
          <a:p>
            <a:pPr algn="just"/>
            <a:r>
              <a:rPr lang="en-US" b="1" dirty="0" smtClean="0">
                <a:solidFill>
                  <a:schemeClr val="accent2">
                    <a:lumMod val="95000"/>
                    <a:lumOff val="5000"/>
                  </a:schemeClr>
                </a:solidFill>
              </a:rPr>
              <a:t>Section 29</a:t>
            </a:r>
            <a:r>
              <a:rPr lang="en-US" dirty="0" smtClean="0">
                <a:solidFill>
                  <a:schemeClr val="accent2">
                    <a:lumMod val="95000"/>
                    <a:lumOff val="5000"/>
                  </a:schemeClr>
                </a:solidFill>
              </a:rPr>
              <a:t>, income tax (FRS 12) disclosure does not include impact of investment, discontinued operations and dividend paid.  Additional disclosure on the level of uncertainty the tax authority will accept the reported tax provisions. Like legal cases, we need to use the probability-weighted average amount. Give Example.</a:t>
            </a:r>
          </a:p>
          <a:p>
            <a:pPr algn="just"/>
            <a:r>
              <a:rPr lang="en-US" b="1" dirty="0" smtClean="0">
                <a:solidFill>
                  <a:schemeClr val="accent2">
                    <a:lumMod val="95000"/>
                    <a:lumOff val="5000"/>
                  </a:schemeClr>
                </a:solidFill>
              </a:rPr>
              <a:t>Section 33</a:t>
            </a:r>
            <a:r>
              <a:rPr lang="en-US" dirty="0" smtClean="0">
                <a:solidFill>
                  <a:schemeClr val="accent2">
                    <a:lumMod val="95000"/>
                    <a:lumOff val="5000"/>
                  </a:schemeClr>
                </a:solidFill>
              </a:rPr>
              <a:t>, Related Parties transactions (FRS 24)only requires disclosure of transactions from entities where management has control (Old definition) and key management compensation.</a:t>
            </a:r>
            <a:endParaRPr lang="en-SG" dirty="0" smtClean="0">
              <a:solidFill>
                <a:schemeClr val="accent2">
                  <a:lumMod val="95000"/>
                  <a:lumOff val="5000"/>
                </a:schemeClr>
              </a:solidFill>
            </a:endParaRPr>
          </a:p>
          <a:p>
            <a:pPr algn="just"/>
            <a:endParaRPr lang="en-SG" dirty="0" smtClean="0">
              <a:solidFill>
                <a:schemeClr val="accent2">
                  <a:lumMod val="95000"/>
                  <a:lumOff val="5000"/>
                </a:schemeClr>
              </a:solidFill>
            </a:endParaRPr>
          </a:p>
          <a:p>
            <a:pPr algn="just"/>
            <a:endParaRPr lang="en-US" b="1" dirty="0" smtClean="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5</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2828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06090"/>
          </a:xfrm>
        </p:spPr>
        <p:txBody>
          <a:bodyPr/>
          <a:lstStyle/>
          <a:p>
            <a:pPr algn="ctr"/>
            <a:r>
              <a:rPr lang="en-US" sz="2800" b="1" dirty="0" smtClean="0">
                <a:solidFill>
                  <a:schemeClr val="accent2">
                    <a:lumMod val="95000"/>
                    <a:lumOff val="5000"/>
                  </a:schemeClr>
                </a:solidFill>
              </a:rPr>
              <a:t>Changes that will impact profits</a:t>
            </a:r>
            <a:endParaRPr lang="en-SG" sz="2800" b="1" dirty="0">
              <a:solidFill>
                <a:schemeClr val="accent2">
                  <a:lumMod val="95000"/>
                  <a:lumOff val="5000"/>
                </a:schemeClr>
              </a:solidFill>
            </a:endParaRPr>
          </a:p>
        </p:txBody>
      </p:sp>
      <p:sp>
        <p:nvSpPr>
          <p:cNvPr id="3" name="Content Placeholder 2"/>
          <p:cNvSpPr>
            <a:spLocks noGrp="1"/>
          </p:cNvSpPr>
          <p:nvPr>
            <p:ph idx="1"/>
          </p:nvPr>
        </p:nvSpPr>
        <p:spPr>
          <a:xfrm>
            <a:off x="1115616" y="1340768"/>
            <a:ext cx="7200799" cy="5060032"/>
          </a:xfrm>
        </p:spPr>
        <p:txBody>
          <a:bodyPr>
            <a:normAutofit fontScale="92500"/>
          </a:bodyPr>
          <a:lstStyle/>
          <a:p>
            <a:pPr marL="114300" indent="0">
              <a:buNone/>
            </a:pPr>
            <a:r>
              <a:rPr lang="en-US" u="sng" dirty="0" smtClean="0">
                <a:solidFill>
                  <a:schemeClr val="accent2">
                    <a:lumMod val="95000"/>
                    <a:lumOff val="5000"/>
                  </a:schemeClr>
                </a:solidFill>
              </a:rPr>
              <a:t>Investment in Associates which is quoted in Stock Exchange </a:t>
            </a:r>
          </a:p>
          <a:p>
            <a:pPr marL="114300" indent="0">
              <a:buNone/>
            </a:pPr>
            <a:endParaRPr lang="en-US" dirty="0">
              <a:solidFill>
                <a:schemeClr val="accent2">
                  <a:lumMod val="95000"/>
                  <a:lumOff val="5000"/>
                </a:schemeClr>
              </a:solidFill>
            </a:endParaRPr>
          </a:p>
          <a:p>
            <a:r>
              <a:rPr lang="en-US" dirty="0" smtClean="0">
                <a:solidFill>
                  <a:schemeClr val="accent2">
                    <a:lumMod val="95000"/>
                    <a:lumOff val="5000"/>
                  </a:schemeClr>
                </a:solidFill>
              </a:rPr>
              <a:t>Section 14 requires investment in Associates Company to be measured at fair value through profit and loss while FRS 28 measure it using the equity method.</a:t>
            </a:r>
          </a:p>
          <a:p>
            <a:endParaRPr lang="en-US" dirty="0">
              <a:solidFill>
                <a:schemeClr val="accent2">
                  <a:lumMod val="95000"/>
                  <a:lumOff val="5000"/>
                </a:schemeClr>
              </a:solidFill>
            </a:endParaRPr>
          </a:p>
          <a:p>
            <a:pPr marL="114300" indent="0">
              <a:buNone/>
            </a:pPr>
            <a:r>
              <a:rPr lang="en-US" u="sng" dirty="0" smtClean="0">
                <a:solidFill>
                  <a:schemeClr val="accent2">
                    <a:lumMod val="95000"/>
                    <a:lumOff val="5000"/>
                  </a:schemeClr>
                </a:solidFill>
              </a:rPr>
              <a:t>Investment in Joint Ventures which is quoted in Stock Exchange</a:t>
            </a:r>
          </a:p>
          <a:p>
            <a:pPr marL="114300" indent="0">
              <a:buNone/>
            </a:pPr>
            <a:endParaRPr lang="en-US" u="sng" dirty="0">
              <a:solidFill>
                <a:schemeClr val="accent2">
                  <a:lumMod val="95000"/>
                  <a:lumOff val="5000"/>
                </a:schemeClr>
              </a:solidFill>
            </a:endParaRPr>
          </a:p>
          <a:p>
            <a:r>
              <a:rPr lang="en-US" dirty="0" smtClean="0">
                <a:solidFill>
                  <a:schemeClr val="accent2">
                    <a:lumMod val="95000"/>
                    <a:lumOff val="5000"/>
                  </a:schemeClr>
                </a:solidFill>
              </a:rPr>
              <a:t>Section 15 requires investment in Joint Ventures to be measured at fair value through profit and loss while FRS 31 measure it using equity method or proportionate consolidation method.</a:t>
            </a:r>
          </a:p>
          <a:p>
            <a:r>
              <a:rPr lang="en-US" dirty="0" smtClean="0">
                <a:solidFill>
                  <a:schemeClr val="accent2">
                    <a:lumMod val="95000"/>
                    <a:lumOff val="5000"/>
                  </a:schemeClr>
                </a:solidFill>
              </a:rPr>
              <a:t>Treatment of JV under FRS 31 include assessing the party’s involvement in the project.  If passive, should be treated like other investments (AFS) subject to fair valuation.</a:t>
            </a:r>
          </a:p>
          <a:p>
            <a:endParaRPr lang="en-US" dirty="0">
              <a:solidFill>
                <a:schemeClr val="accent2">
                  <a:lumMod val="95000"/>
                  <a:lumOff val="5000"/>
                </a:schemeClr>
              </a:solidFill>
            </a:endParaRPr>
          </a:p>
          <a:p>
            <a:pPr marL="114300" indent="0">
              <a:buNone/>
            </a:pPr>
            <a:endParaRPr lang="en-SG"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6</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8441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algn="ctr"/>
            <a:r>
              <a:rPr lang="en-US" sz="2800" b="1" dirty="0">
                <a:solidFill>
                  <a:schemeClr val="accent2">
                    <a:lumMod val="95000"/>
                    <a:lumOff val="5000"/>
                  </a:schemeClr>
                </a:solidFill>
              </a:rPr>
              <a:t>Changes that will impact </a:t>
            </a:r>
            <a:r>
              <a:rPr lang="en-US" sz="2800" b="1" dirty="0" smtClean="0">
                <a:solidFill>
                  <a:schemeClr val="accent2">
                    <a:lumMod val="95000"/>
                    <a:lumOff val="5000"/>
                  </a:schemeClr>
                </a:solidFill>
              </a:rPr>
              <a:t>profits (Continue)</a:t>
            </a:r>
            <a:endParaRPr lang="en-SG" sz="2800" dirty="0"/>
          </a:p>
        </p:txBody>
      </p:sp>
      <p:sp>
        <p:nvSpPr>
          <p:cNvPr id="3" name="Content Placeholder 2"/>
          <p:cNvSpPr>
            <a:spLocks noGrp="1"/>
          </p:cNvSpPr>
          <p:nvPr>
            <p:ph idx="1"/>
          </p:nvPr>
        </p:nvSpPr>
        <p:spPr>
          <a:xfrm>
            <a:off x="940082" y="1124744"/>
            <a:ext cx="7376333" cy="5276056"/>
          </a:xfrm>
        </p:spPr>
        <p:txBody>
          <a:bodyPr>
            <a:normAutofit fontScale="92500"/>
          </a:bodyPr>
          <a:lstStyle/>
          <a:p>
            <a:pPr marL="114300" indent="0">
              <a:buNone/>
            </a:pPr>
            <a:r>
              <a:rPr lang="en-US" u="sng" dirty="0" smtClean="0">
                <a:solidFill>
                  <a:schemeClr val="accent2">
                    <a:lumMod val="95000"/>
                    <a:lumOff val="5000"/>
                  </a:schemeClr>
                </a:solidFill>
              </a:rPr>
              <a:t>Investment Properties with reliable fair values</a:t>
            </a:r>
          </a:p>
          <a:p>
            <a:pPr marL="114300" indent="0">
              <a:buNone/>
            </a:pPr>
            <a:endParaRPr lang="en-US" u="sng" dirty="0">
              <a:solidFill>
                <a:schemeClr val="accent2">
                  <a:lumMod val="95000"/>
                  <a:lumOff val="5000"/>
                </a:schemeClr>
              </a:solidFill>
            </a:endParaRPr>
          </a:p>
          <a:p>
            <a:pPr algn="just"/>
            <a:r>
              <a:rPr lang="en-US" dirty="0" smtClean="0">
                <a:solidFill>
                  <a:schemeClr val="accent2">
                    <a:lumMod val="95000"/>
                    <a:lumOff val="5000"/>
                  </a:schemeClr>
                </a:solidFill>
              </a:rPr>
              <a:t>Section 16 requires investment property after the initial recognition to be measure at fair value through profit or loss.</a:t>
            </a:r>
          </a:p>
          <a:p>
            <a:pPr algn="just"/>
            <a:r>
              <a:rPr lang="en-US" dirty="0" smtClean="0">
                <a:solidFill>
                  <a:schemeClr val="accent2">
                    <a:lumMod val="95000"/>
                    <a:lumOff val="5000"/>
                  </a:schemeClr>
                </a:solidFill>
              </a:rPr>
              <a:t>FRS 40 give company an option between fair value model and the cost model.  Explain.</a:t>
            </a:r>
          </a:p>
          <a:p>
            <a:pPr algn="just"/>
            <a:endParaRPr lang="en-US" dirty="0">
              <a:solidFill>
                <a:schemeClr val="accent2">
                  <a:lumMod val="95000"/>
                  <a:lumOff val="5000"/>
                </a:schemeClr>
              </a:solidFill>
            </a:endParaRPr>
          </a:p>
          <a:p>
            <a:pPr marL="114300" indent="0" algn="just">
              <a:buNone/>
            </a:pPr>
            <a:r>
              <a:rPr lang="en-US" u="sng" dirty="0" smtClean="0">
                <a:solidFill>
                  <a:schemeClr val="accent2">
                    <a:lumMod val="95000"/>
                    <a:lumOff val="5000"/>
                  </a:schemeClr>
                </a:solidFill>
              </a:rPr>
              <a:t>Goodwill and other intangible assets with indefinite life</a:t>
            </a:r>
          </a:p>
          <a:p>
            <a:pPr marL="114300" indent="0" algn="just">
              <a:buNone/>
            </a:pPr>
            <a:endParaRPr lang="en-US" u="sng" dirty="0">
              <a:solidFill>
                <a:schemeClr val="accent2">
                  <a:lumMod val="95000"/>
                  <a:lumOff val="5000"/>
                </a:schemeClr>
              </a:solidFill>
            </a:endParaRPr>
          </a:p>
          <a:p>
            <a:pPr algn="just"/>
            <a:r>
              <a:rPr lang="en-US" dirty="0" smtClean="0">
                <a:solidFill>
                  <a:schemeClr val="accent2">
                    <a:lumMod val="95000"/>
                    <a:lumOff val="5000"/>
                  </a:schemeClr>
                </a:solidFill>
              </a:rPr>
              <a:t>Section 18 &amp; 19 requires Company to amortize them over estimated useful life.  If the estimated useful life cannot be determined, 10 years plus review for impairment.</a:t>
            </a:r>
          </a:p>
          <a:p>
            <a:pPr marL="114300" indent="0" algn="just">
              <a:buNone/>
            </a:pPr>
            <a:endParaRPr lang="en-US" dirty="0" smtClean="0">
              <a:solidFill>
                <a:schemeClr val="accent2">
                  <a:lumMod val="95000"/>
                  <a:lumOff val="5000"/>
                </a:schemeClr>
              </a:solidFill>
            </a:endParaRPr>
          </a:p>
          <a:p>
            <a:pPr algn="just"/>
            <a:r>
              <a:rPr lang="en-US" dirty="0" smtClean="0">
                <a:solidFill>
                  <a:schemeClr val="accent2">
                    <a:lumMod val="95000"/>
                    <a:lumOff val="5000"/>
                  </a:schemeClr>
                </a:solidFill>
              </a:rPr>
              <a:t>FRS 36 &amp; 38 requires test for impairment.  For Goodwill, it must be stated at fair value.  How to measure Fair Value?</a:t>
            </a:r>
            <a:endParaRPr lang="en-SG"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7</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0820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pPr algn="ctr"/>
            <a:r>
              <a:rPr lang="en-US" sz="2800" b="1" dirty="0">
                <a:solidFill>
                  <a:schemeClr val="accent2">
                    <a:lumMod val="95000"/>
                    <a:lumOff val="5000"/>
                  </a:schemeClr>
                </a:solidFill>
              </a:rPr>
              <a:t>Changes that will impact profits (Continue)</a:t>
            </a:r>
            <a:endParaRPr lang="en-SG" sz="2800" dirty="0"/>
          </a:p>
        </p:txBody>
      </p:sp>
      <p:sp>
        <p:nvSpPr>
          <p:cNvPr id="3" name="Content Placeholder 2"/>
          <p:cNvSpPr>
            <a:spLocks noGrp="1"/>
          </p:cNvSpPr>
          <p:nvPr>
            <p:ph idx="1"/>
          </p:nvPr>
        </p:nvSpPr>
        <p:spPr>
          <a:xfrm>
            <a:off x="1115615" y="1124744"/>
            <a:ext cx="6961583" cy="5276056"/>
          </a:xfrm>
        </p:spPr>
        <p:txBody>
          <a:bodyPr>
            <a:normAutofit fontScale="92500"/>
          </a:bodyPr>
          <a:lstStyle/>
          <a:p>
            <a:pPr marL="114300" indent="0" algn="just">
              <a:buNone/>
            </a:pPr>
            <a:r>
              <a:rPr lang="en-US" u="sng" dirty="0" smtClean="0">
                <a:solidFill>
                  <a:schemeClr val="accent2">
                    <a:lumMod val="95000"/>
                    <a:lumOff val="5000"/>
                  </a:schemeClr>
                </a:solidFill>
              </a:rPr>
              <a:t>Development Cost (Intangibles)</a:t>
            </a:r>
          </a:p>
          <a:p>
            <a:pPr marL="114300" indent="0" algn="just">
              <a:buNone/>
            </a:pPr>
            <a:endParaRPr lang="en-US" u="sng" dirty="0">
              <a:solidFill>
                <a:schemeClr val="accent2">
                  <a:lumMod val="95000"/>
                  <a:lumOff val="5000"/>
                </a:schemeClr>
              </a:solidFill>
            </a:endParaRPr>
          </a:p>
          <a:p>
            <a:pPr algn="just"/>
            <a:r>
              <a:rPr lang="en-US" dirty="0" smtClean="0">
                <a:solidFill>
                  <a:schemeClr val="accent2">
                    <a:lumMod val="95000"/>
                    <a:lumOff val="5000"/>
                  </a:schemeClr>
                </a:solidFill>
              </a:rPr>
              <a:t>Section 18 recognized all development expenses in the profit and loss immediately.</a:t>
            </a:r>
          </a:p>
          <a:p>
            <a:pPr algn="just"/>
            <a:endParaRPr lang="en-US" dirty="0">
              <a:solidFill>
                <a:schemeClr val="accent2">
                  <a:lumMod val="95000"/>
                  <a:lumOff val="5000"/>
                </a:schemeClr>
              </a:solidFill>
            </a:endParaRPr>
          </a:p>
          <a:p>
            <a:pPr algn="just"/>
            <a:r>
              <a:rPr lang="en-US" dirty="0" smtClean="0">
                <a:solidFill>
                  <a:schemeClr val="accent2">
                    <a:lumMod val="95000"/>
                    <a:lumOff val="5000"/>
                  </a:schemeClr>
                </a:solidFill>
              </a:rPr>
              <a:t>FRS 38 capitalize costs if six conditions are satisfied and they are as follows:</a:t>
            </a:r>
          </a:p>
          <a:p>
            <a:pPr algn="just"/>
            <a:r>
              <a:rPr lang="en-US" dirty="0" smtClean="0">
                <a:solidFill>
                  <a:schemeClr val="accent2">
                    <a:lumMod val="95000"/>
                    <a:lumOff val="5000"/>
                  </a:schemeClr>
                </a:solidFill>
              </a:rPr>
              <a:t>Technical Feasibility</a:t>
            </a:r>
          </a:p>
          <a:p>
            <a:pPr algn="just"/>
            <a:r>
              <a:rPr lang="en-US" dirty="0" smtClean="0">
                <a:solidFill>
                  <a:schemeClr val="accent2">
                    <a:lumMod val="95000"/>
                    <a:lumOff val="5000"/>
                  </a:schemeClr>
                </a:solidFill>
              </a:rPr>
              <a:t>Intention to complete for use or sale</a:t>
            </a:r>
          </a:p>
          <a:p>
            <a:pPr algn="just"/>
            <a:r>
              <a:rPr lang="en-US" dirty="0" smtClean="0">
                <a:solidFill>
                  <a:schemeClr val="accent2">
                    <a:lumMod val="95000"/>
                    <a:lumOff val="5000"/>
                  </a:schemeClr>
                </a:solidFill>
              </a:rPr>
              <a:t>Ability to use or sell</a:t>
            </a:r>
          </a:p>
          <a:p>
            <a:pPr algn="just"/>
            <a:r>
              <a:rPr lang="en-US" dirty="0" smtClean="0">
                <a:solidFill>
                  <a:schemeClr val="accent2">
                    <a:lumMod val="95000"/>
                    <a:lumOff val="5000"/>
                  </a:schemeClr>
                </a:solidFill>
              </a:rPr>
              <a:t>Future Economic Benefits proof existence of market or improve productivity in use</a:t>
            </a:r>
          </a:p>
          <a:p>
            <a:pPr algn="just"/>
            <a:r>
              <a:rPr lang="en-US" dirty="0" smtClean="0">
                <a:solidFill>
                  <a:schemeClr val="accent2">
                    <a:lumMod val="95000"/>
                    <a:lumOff val="5000"/>
                  </a:schemeClr>
                </a:solidFill>
              </a:rPr>
              <a:t>Adequate financial and other resources to complete the development</a:t>
            </a:r>
          </a:p>
          <a:p>
            <a:pPr algn="just"/>
            <a:r>
              <a:rPr lang="en-US" dirty="0" smtClean="0">
                <a:solidFill>
                  <a:schemeClr val="accent2">
                    <a:lumMod val="95000"/>
                    <a:lumOff val="5000"/>
                  </a:schemeClr>
                </a:solidFill>
              </a:rPr>
              <a:t>Expenditure can be determined reliably. </a:t>
            </a:r>
          </a:p>
          <a:p>
            <a:endParaRPr lang="en-SG"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8</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9090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pPr algn="ctr"/>
            <a:r>
              <a:rPr lang="en-US" sz="2800" b="1" dirty="0">
                <a:solidFill>
                  <a:schemeClr val="accent2">
                    <a:lumMod val="95000"/>
                    <a:lumOff val="5000"/>
                  </a:schemeClr>
                </a:solidFill>
              </a:rPr>
              <a:t>Changes that will impact profits (Continue)</a:t>
            </a:r>
            <a:endParaRPr lang="en-SG" sz="2800" dirty="0"/>
          </a:p>
        </p:txBody>
      </p:sp>
      <p:sp>
        <p:nvSpPr>
          <p:cNvPr id="3" name="Content Placeholder 2"/>
          <p:cNvSpPr>
            <a:spLocks noGrp="1"/>
          </p:cNvSpPr>
          <p:nvPr>
            <p:ph idx="1"/>
          </p:nvPr>
        </p:nvSpPr>
        <p:spPr>
          <a:xfrm>
            <a:off x="556985" y="1268760"/>
            <a:ext cx="7859216" cy="4988024"/>
          </a:xfrm>
        </p:spPr>
        <p:txBody>
          <a:bodyPr/>
          <a:lstStyle/>
          <a:p>
            <a:pPr marL="114300" indent="0" algn="just">
              <a:buNone/>
            </a:pPr>
            <a:r>
              <a:rPr lang="en-US" u="sng" dirty="0" smtClean="0">
                <a:solidFill>
                  <a:schemeClr val="accent2">
                    <a:lumMod val="95000"/>
                    <a:lumOff val="5000"/>
                  </a:schemeClr>
                </a:solidFill>
              </a:rPr>
              <a:t>Borrowing Cost</a:t>
            </a:r>
          </a:p>
          <a:p>
            <a:pPr marL="114300" indent="0" algn="just">
              <a:buNone/>
            </a:pPr>
            <a:endParaRPr lang="en-US" u="sng" dirty="0">
              <a:solidFill>
                <a:schemeClr val="accent2">
                  <a:lumMod val="95000"/>
                  <a:lumOff val="5000"/>
                </a:schemeClr>
              </a:solidFill>
            </a:endParaRPr>
          </a:p>
          <a:p>
            <a:pPr algn="just"/>
            <a:r>
              <a:rPr lang="en-US" dirty="0" smtClean="0">
                <a:solidFill>
                  <a:schemeClr val="accent2">
                    <a:lumMod val="95000"/>
                    <a:lumOff val="5000"/>
                  </a:schemeClr>
                </a:solidFill>
              </a:rPr>
              <a:t>Section 25 recognized as expenses in profit and loss immediately.</a:t>
            </a:r>
          </a:p>
          <a:p>
            <a:pPr marL="114300" indent="0" algn="just">
              <a:buNone/>
            </a:pPr>
            <a:endParaRPr lang="en-US" dirty="0" smtClean="0">
              <a:solidFill>
                <a:schemeClr val="accent2">
                  <a:lumMod val="95000"/>
                  <a:lumOff val="5000"/>
                </a:schemeClr>
              </a:solidFill>
            </a:endParaRPr>
          </a:p>
          <a:p>
            <a:pPr algn="just"/>
            <a:r>
              <a:rPr lang="en-US" dirty="0" smtClean="0">
                <a:solidFill>
                  <a:schemeClr val="accent2">
                    <a:lumMod val="95000"/>
                    <a:lumOff val="5000"/>
                  </a:schemeClr>
                </a:solidFill>
              </a:rPr>
              <a:t>FRS 23 requires cost directly attributable to the acquisition, construction or production of assets that produces income in future.  These interests are included in the value of the asset and depreciated over the useful life on a straight line basis.</a:t>
            </a:r>
            <a:endParaRPr lang="en-SG" dirty="0">
              <a:solidFill>
                <a:schemeClr val="accent2">
                  <a:lumMod val="95000"/>
                  <a:lumOff val="5000"/>
                </a:schemeClr>
              </a:solidFill>
            </a:endParaRPr>
          </a:p>
        </p:txBody>
      </p:sp>
      <p:sp>
        <p:nvSpPr>
          <p:cNvPr id="4" name="Date Placeholder 3"/>
          <p:cNvSpPr>
            <a:spLocks noGrp="1"/>
          </p:cNvSpPr>
          <p:nvPr>
            <p:ph type="dt" sz="half" idx="10"/>
          </p:nvPr>
        </p:nvSpPr>
        <p:spPr/>
        <p:txBody>
          <a:bodyPr/>
          <a:lstStyle/>
          <a:p>
            <a:r>
              <a:rPr lang="en-SG" dirty="0" smtClean="0"/>
              <a:t>21/9/2012</a:t>
            </a:r>
            <a:endParaRPr lang="en-SG" dirty="0"/>
          </a:p>
        </p:txBody>
      </p:sp>
      <p:sp>
        <p:nvSpPr>
          <p:cNvPr id="5" name="Slide Number Placeholder 4"/>
          <p:cNvSpPr>
            <a:spLocks noGrp="1"/>
          </p:cNvSpPr>
          <p:nvPr>
            <p:ph type="sldNum" sz="quarter" idx="12"/>
          </p:nvPr>
        </p:nvSpPr>
        <p:spPr/>
        <p:txBody>
          <a:bodyPr/>
          <a:lstStyle/>
          <a:p>
            <a:fld id="{EDCF11E8-DBB7-4618-869B-9D60070AD9E2}" type="slidenum">
              <a:rPr lang="en-SG" smtClean="0"/>
              <a:t>9</a:t>
            </a:fld>
            <a:endParaRPr lang="en-SG" dirty="0"/>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4653136"/>
            <a:ext cx="2097206" cy="2310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8" y="6529874"/>
            <a:ext cx="8286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429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2">
      <a:dk1>
        <a:srgbClr val="679B9A"/>
      </a:dk1>
      <a:lt1>
        <a:srgbClr val="C2D7D6"/>
      </a:lt1>
      <a:dk2>
        <a:srgbClr val="189096"/>
      </a:dk2>
      <a:lt2>
        <a:srgbClr val="DFDCB7"/>
      </a:lt2>
      <a:accent1>
        <a:srgbClr val="0F595C"/>
      </a:accent1>
      <a:accent2>
        <a:srgbClr val="000000"/>
      </a:accent2>
      <a:accent3>
        <a:srgbClr val="D2CB6C"/>
      </a:accent3>
      <a:accent4>
        <a:srgbClr val="000000"/>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297</TotalTime>
  <Words>1293</Words>
  <Application>Microsoft Office PowerPoint</Application>
  <PresentationFormat>On-screen Show (4:3)</PresentationFormat>
  <Paragraphs>163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SFRS FOR SMALL ENTITIES</vt:lpstr>
      <vt:lpstr>What is better in SFRS for Small Entities?</vt:lpstr>
      <vt:lpstr>Key Difference in Disclosure Requirements </vt:lpstr>
      <vt:lpstr>Key Difference in Disclosure Requirements (Continue)</vt:lpstr>
      <vt:lpstr>Key Difference in Disclosure Requirements (Continue)</vt:lpstr>
      <vt:lpstr>Changes that will impact profits</vt:lpstr>
      <vt:lpstr>Changes that will impact profits (Continue)</vt:lpstr>
      <vt:lpstr>Changes that will impact profits (Continue)</vt:lpstr>
      <vt:lpstr>Changes that will impact profits (Continue)</vt:lpstr>
      <vt:lpstr>Changes that will impact profits (Continue)</vt:lpstr>
      <vt:lpstr>Summary of SFRS for SME</vt:lpstr>
      <vt:lpstr>Summary of SFRS for SME</vt:lpstr>
      <vt:lpstr>Summary of SFRS for SME</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Benedict Ong</dc:creator>
  <cp:lastModifiedBy>Benedict Ong</cp:lastModifiedBy>
  <cp:revision>27</cp:revision>
  <dcterms:created xsi:type="dcterms:W3CDTF">2012-09-19T13:07:40Z</dcterms:created>
  <dcterms:modified xsi:type="dcterms:W3CDTF">2012-10-03T12:16:57Z</dcterms:modified>
</cp:coreProperties>
</file>